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BankGothic Lt B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BankGothic Lt BT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48B2-46B1-4754-8B0B-81F22351AF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58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FEE95-3EC4-409D-B72A-7F0073283B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2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BankGothic Lt BT" pitchFamily="34" charset="0"/>
              </a:defRPr>
            </a:lvl1pPr>
            <a:lvl2pPr>
              <a:defRPr>
                <a:latin typeface="BankGothic Lt BT" pitchFamily="34" charset="0"/>
              </a:defRPr>
            </a:lvl2pPr>
            <a:lvl3pPr>
              <a:defRPr>
                <a:latin typeface="BankGothic Lt BT" pitchFamily="34" charset="0"/>
              </a:defRPr>
            </a:lvl3pPr>
            <a:lvl4pPr>
              <a:defRPr>
                <a:latin typeface="BankGothic Lt BT" pitchFamily="34" charset="0"/>
              </a:defRPr>
            </a:lvl4pPr>
            <a:lvl5pPr>
              <a:defRPr>
                <a:latin typeface="BankGothic Lt B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6DAA-FB1A-4E55-876F-4216267554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3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BankGothic Lt B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BankGothic Lt BT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35B6-EED6-4803-B73D-961991B66B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5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BankGothic Lt B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BankGothic Lt BT" pitchFamily="34" charset="0"/>
              </a:defRPr>
            </a:lvl1pPr>
            <a:lvl2pPr>
              <a:defRPr sz="2400">
                <a:latin typeface="BankGothic Lt BT" pitchFamily="34" charset="0"/>
              </a:defRPr>
            </a:lvl2pPr>
            <a:lvl3pPr>
              <a:defRPr sz="2000">
                <a:latin typeface="BankGothic Lt BT" pitchFamily="34" charset="0"/>
              </a:defRPr>
            </a:lvl3pPr>
            <a:lvl4pPr>
              <a:defRPr sz="1800">
                <a:latin typeface="BankGothic Lt BT" pitchFamily="34" charset="0"/>
              </a:defRPr>
            </a:lvl4pPr>
            <a:lvl5pPr>
              <a:defRPr sz="1800">
                <a:latin typeface="BankGothic Lt B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BankGothic Lt BT" pitchFamily="34" charset="0"/>
              </a:defRPr>
            </a:lvl1pPr>
            <a:lvl2pPr>
              <a:defRPr sz="2400">
                <a:latin typeface="BankGothic Lt BT" pitchFamily="34" charset="0"/>
              </a:defRPr>
            </a:lvl2pPr>
            <a:lvl3pPr>
              <a:defRPr sz="2000">
                <a:latin typeface="BankGothic Lt BT" pitchFamily="34" charset="0"/>
              </a:defRPr>
            </a:lvl3pPr>
            <a:lvl4pPr>
              <a:defRPr sz="1800">
                <a:latin typeface="BankGothic Lt BT" pitchFamily="34" charset="0"/>
              </a:defRPr>
            </a:lvl4pPr>
            <a:lvl5pPr>
              <a:defRPr sz="1800">
                <a:latin typeface="BankGothic Lt B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AE70-F37B-42ED-A4E8-FF87F1FF20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7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BankGothic Lt B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BankGothic Lt B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BankGothic Lt BT" pitchFamily="34" charset="0"/>
              </a:defRPr>
            </a:lvl1pPr>
            <a:lvl2pPr>
              <a:defRPr sz="2000">
                <a:latin typeface="BankGothic Lt BT" pitchFamily="34" charset="0"/>
              </a:defRPr>
            </a:lvl2pPr>
            <a:lvl3pPr>
              <a:defRPr sz="1800">
                <a:latin typeface="BankGothic Lt BT" pitchFamily="34" charset="0"/>
              </a:defRPr>
            </a:lvl3pPr>
            <a:lvl4pPr>
              <a:defRPr sz="1600">
                <a:latin typeface="BankGothic Lt BT" pitchFamily="34" charset="0"/>
              </a:defRPr>
            </a:lvl4pPr>
            <a:lvl5pPr>
              <a:defRPr sz="1600">
                <a:latin typeface="BankGothic Lt B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BankGothic Lt B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BankGothic Lt BT" pitchFamily="34" charset="0"/>
              </a:defRPr>
            </a:lvl1pPr>
            <a:lvl2pPr>
              <a:defRPr sz="2000">
                <a:latin typeface="BankGothic Lt BT" pitchFamily="34" charset="0"/>
              </a:defRPr>
            </a:lvl2pPr>
            <a:lvl3pPr>
              <a:defRPr sz="1800">
                <a:latin typeface="BankGothic Lt BT" pitchFamily="34" charset="0"/>
              </a:defRPr>
            </a:lvl3pPr>
            <a:lvl4pPr>
              <a:defRPr sz="1600">
                <a:latin typeface="BankGothic Lt BT" pitchFamily="34" charset="0"/>
              </a:defRPr>
            </a:lvl4pPr>
            <a:lvl5pPr>
              <a:defRPr sz="1600">
                <a:latin typeface="BankGothic Lt B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6FF28-F105-4F4A-B23D-85031E5EE6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7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BankGothic Lt B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21C66-F573-4C74-8000-498DC77C5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94138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300" smtClean="0">
                <a:latin typeface="+mj-lt"/>
              </a:defRPr>
            </a:lvl1pPr>
          </a:lstStyle>
          <a:p>
            <a:pPr>
              <a:defRPr/>
            </a:pPr>
            <a:fld id="{14A8FC1F-7F84-4B7A-8C85-8AA3747E18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0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BankGothic Lt B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BankGothic Lt BT" pitchFamily="34" charset="0"/>
              </a:defRPr>
            </a:lvl1pPr>
            <a:lvl2pPr>
              <a:defRPr sz="2800">
                <a:latin typeface="BankGothic Lt BT" pitchFamily="34" charset="0"/>
              </a:defRPr>
            </a:lvl2pPr>
            <a:lvl3pPr>
              <a:defRPr sz="2400">
                <a:latin typeface="BankGothic Lt BT" pitchFamily="34" charset="0"/>
              </a:defRPr>
            </a:lvl3pPr>
            <a:lvl4pPr>
              <a:defRPr sz="2000">
                <a:latin typeface="BankGothic Lt BT" pitchFamily="34" charset="0"/>
              </a:defRPr>
            </a:lvl4pPr>
            <a:lvl5pPr>
              <a:defRPr sz="2000">
                <a:latin typeface="BankGothic Lt B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ankGothic Lt B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F1F38-39F8-4AB4-95A4-3962A1E0E4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1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7847-D42C-4313-9263-41614F648E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152400" y="6288088"/>
            <a:ext cx="857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0975" y="6381750"/>
            <a:ext cx="3400425" cy="34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0"/>
            <a:ext cx="9144000" cy="94138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616325" y="63500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ctr">
              <a:defRPr sz="1300" smtClean="0">
                <a:latin typeface="+mj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CF5D0-ED36-4675-A55D-5FAB27AE526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458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000" b="1" dirty="0">
                <a:solidFill>
                  <a:srgbClr val="0000CC"/>
                </a:solidFill>
                <a:cs typeface="Arial" pitchFamily="34" charset="0"/>
              </a:rPr>
              <a:t>Brine Recovery Concept – Flow Balance (Typical)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971800" y="2514600"/>
            <a:ext cx="14478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Lime-Soda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Softening</a:t>
            </a:r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1623058" y="3863342"/>
            <a:ext cx="609602" cy="45719"/>
          </a:xfrm>
          <a:prstGeom prst="rightArrow">
            <a:avLst/>
          </a:prstGeom>
          <a:solidFill>
            <a:schemeClr val="accent2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1981200" y="4114800"/>
            <a:ext cx="5486400" cy="76200"/>
          </a:xfrm>
          <a:prstGeom prst="rightArrow">
            <a:avLst/>
          </a:prstGeom>
          <a:solidFill>
            <a:schemeClr val="accent6"/>
          </a:solidFill>
          <a:ln w="317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rot="16200000" flipV="1">
            <a:off x="1905794" y="2285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28600" y="2971800"/>
            <a:ext cx="91281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3734197" y="2285603"/>
            <a:ext cx="4579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676400" y="62484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29000" y="1447800"/>
            <a:ext cx="1247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Precipitants /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Coagulants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43600" y="11430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Effluent Discharge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or Evaporator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25 GPM or 5% Influent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800600" y="2514600"/>
            <a:ext cx="1524000" cy="1066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000000"/>
                </a:solidFill>
                <a:cs typeface="Arial" pitchFamily="34" charset="0"/>
              </a:rPr>
              <a:t>Duraflow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Microfiltration</a:t>
            </a:r>
          </a:p>
        </p:txBody>
      </p:sp>
      <p:sp>
        <p:nvSpPr>
          <p:cNvPr id="26" name="Right Arrow 25"/>
          <p:cNvSpPr/>
          <p:nvPr/>
        </p:nvSpPr>
        <p:spPr bwMode="auto">
          <a:xfrm>
            <a:off x="4419600" y="3048000"/>
            <a:ext cx="381000" cy="45719"/>
          </a:xfrm>
          <a:prstGeom prst="rightArrow">
            <a:avLst/>
          </a:prstGeom>
          <a:solidFill>
            <a:schemeClr val="accent2"/>
          </a:solidFill>
          <a:ln w="381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6324600" y="3048000"/>
            <a:ext cx="457200" cy="45719"/>
          </a:xfrm>
          <a:prstGeom prst="rightArrow">
            <a:avLst/>
          </a:prstGeom>
          <a:solidFill>
            <a:schemeClr val="accent2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5400000">
            <a:off x="6880857" y="4168141"/>
            <a:ext cx="1219202" cy="45719"/>
          </a:xfrm>
          <a:prstGeom prst="rightArrow">
            <a:avLst/>
          </a:prstGeom>
          <a:solidFill>
            <a:schemeClr val="accent6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" y="2590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Influent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1000" y="1447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Brine or Reject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(125 GPM or 25 % Influent)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rot="10800000">
            <a:off x="2133600" y="2057400"/>
            <a:ext cx="1219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553200" y="4876800"/>
            <a:ext cx="1905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Recycle Water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(475 GPM or 95% Influent)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Right Triangle 30"/>
          <p:cNvSpPr/>
          <p:nvPr/>
        </p:nvSpPr>
        <p:spPr bwMode="auto">
          <a:xfrm rot="5400000">
            <a:off x="1333500" y="2324100"/>
            <a:ext cx="1066800" cy="1447800"/>
          </a:xfrm>
          <a:prstGeom prst="rt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Right Triangle 32"/>
          <p:cNvSpPr/>
          <p:nvPr/>
        </p:nvSpPr>
        <p:spPr bwMode="auto">
          <a:xfrm rot="5400000" flipH="1" flipV="1">
            <a:off x="1333500" y="2324100"/>
            <a:ext cx="1066800" cy="1447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Right Triangle 40"/>
          <p:cNvSpPr/>
          <p:nvPr/>
        </p:nvSpPr>
        <p:spPr bwMode="auto">
          <a:xfrm rot="5400000">
            <a:off x="6972300" y="2324100"/>
            <a:ext cx="1066800" cy="14478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Right Triangle 41"/>
          <p:cNvSpPr/>
          <p:nvPr/>
        </p:nvSpPr>
        <p:spPr bwMode="auto">
          <a:xfrm rot="5400000" flipH="1" flipV="1">
            <a:off x="6972300" y="2324100"/>
            <a:ext cx="1066800" cy="1447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5400000">
            <a:off x="3124994" y="2285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52400" y="3048000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(500 GPM)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97784" y="4191000"/>
            <a:ext cx="2313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Permeate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(375 GPM or 75% Influent)</a:t>
            </a:r>
          </a:p>
        </p:txBody>
      </p:sp>
      <p:sp>
        <p:nvSpPr>
          <p:cNvPr id="54" name="Right Arrow 53"/>
          <p:cNvSpPr/>
          <p:nvPr/>
        </p:nvSpPr>
        <p:spPr bwMode="auto">
          <a:xfrm rot="5400000" flipH="1">
            <a:off x="7223760" y="2225040"/>
            <a:ext cx="533399" cy="45719"/>
          </a:xfrm>
          <a:prstGeom prst="rightArrow">
            <a:avLst/>
          </a:prstGeom>
          <a:solidFill>
            <a:srgbClr val="006600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" name="Right Arrow 56"/>
          <p:cNvSpPr/>
          <p:nvPr/>
        </p:nvSpPr>
        <p:spPr bwMode="auto">
          <a:xfrm rot="5400000" flipV="1">
            <a:off x="5044440" y="4053840"/>
            <a:ext cx="990599" cy="45719"/>
          </a:xfrm>
          <a:prstGeom prst="rightArrow">
            <a:avLst/>
          </a:prstGeom>
          <a:solidFill>
            <a:srgbClr val="993300"/>
          </a:solidFill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9000" y="3581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Permeate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(100 GPM)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953000" y="4572000"/>
            <a:ext cx="1371600" cy="9144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Sludge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Dewatering</a:t>
            </a:r>
          </a:p>
        </p:txBody>
      </p:sp>
      <p:sp>
        <p:nvSpPr>
          <p:cNvPr id="46" name="Right Arrow 45"/>
          <p:cNvSpPr/>
          <p:nvPr/>
        </p:nvSpPr>
        <p:spPr bwMode="auto">
          <a:xfrm flipH="1" flipV="1">
            <a:off x="4114800" y="5029200"/>
            <a:ext cx="838200" cy="76199"/>
          </a:xfrm>
          <a:prstGeom prst="rightArrow">
            <a:avLst/>
          </a:prstGeom>
          <a:solidFill>
            <a:schemeClr val="accent2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47" name="Right Arrow 46"/>
          <p:cNvSpPr/>
          <p:nvPr/>
        </p:nvSpPr>
        <p:spPr bwMode="auto">
          <a:xfrm rot="5400000" flipH="1" flipV="1">
            <a:off x="3299460" y="4320540"/>
            <a:ext cx="1524000" cy="45719"/>
          </a:xfrm>
          <a:prstGeom prst="rightArrow">
            <a:avLst/>
          </a:prstGeom>
          <a:solidFill>
            <a:schemeClr val="accent2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24400" y="5562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itchFamily="34" charset="0"/>
              </a:rPr>
              <a:t>Sludge Cake</a:t>
            </a:r>
          </a:p>
        </p:txBody>
      </p:sp>
      <p:sp>
        <p:nvSpPr>
          <p:cNvPr id="52" name="Right Arrow 51"/>
          <p:cNvSpPr/>
          <p:nvPr/>
        </p:nvSpPr>
        <p:spPr bwMode="auto">
          <a:xfrm rot="5400000" flipV="1">
            <a:off x="5318760" y="5730241"/>
            <a:ext cx="533401" cy="45719"/>
          </a:xfrm>
          <a:prstGeom prst="rightArrow">
            <a:avLst/>
          </a:prstGeom>
          <a:solidFill>
            <a:srgbClr val="993300"/>
          </a:solidFill>
          <a:ln w="38100" cap="flat" cmpd="sng" algn="ctr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954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pitchFamily="34" charset="0"/>
              </a:rPr>
              <a:t>1</a:t>
            </a:r>
            <a:r>
              <a:rPr lang="en-US" b="1" baseline="30000" dirty="0">
                <a:solidFill>
                  <a:srgbClr val="000000"/>
                </a:solidFill>
                <a:cs typeface="Arial" pitchFamily="34" charset="0"/>
              </a:rPr>
              <a:t>st</a:t>
            </a:r>
            <a:r>
              <a:rPr lang="en-US" b="1" dirty="0">
                <a:solidFill>
                  <a:srgbClr val="000000"/>
                </a:solidFill>
                <a:cs typeface="Arial" pitchFamily="34" charset="0"/>
              </a:rPr>
              <a:t>      RO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9342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cs typeface="Arial" pitchFamily="34" charset="0"/>
              </a:rPr>
              <a:t>nd</a:t>
            </a:r>
            <a:r>
              <a:rPr lang="en-US" b="1" dirty="0">
                <a:solidFill>
                  <a:srgbClr val="000000"/>
                </a:solidFill>
                <a:cs typeface="Arial" pitchFamily="34" charset="0"/>
              </a:rPr>
              <a:t>     RO</a:t>
            </a:r>
          </a:p>
        </p:txBody>
      </p:sp>
    </p:spTree>
    <p:extLst>
      <p:ext uri="{BB962C8B-B14F-4D97-AF65-F5344CB8AC3E}">
        <p14:creationId xmlns:p14="http://schemas.microsoft.com/office/powerpoint/2010/main" val="27758308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25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Company>Marketwire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Dravis</dc:creator>
  <cp:lastModifiedBy>Diana Dravis</cp:lastModifiedBy>
  <cp:revision>2</cp:revision>
  <dcterms:created xsi:type="dcterms:W3CDTF">2016-05-31T17:36:21Z</dcterms:created>
  <dcterms:modified xsi:type="dcterms:W3CDTF">2016-05-31T17:40:46Z</dcterms:modified>
</cp:coreProperties>
</file>